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7" r:id="rId5"/>
    <p:sldId id="272" r:id="rId6"/>
    <p:sldId id="265" r:id="rId7"/>
    <p:sldId id="273" r:id="rId8"/>
    <p:sldId id="285" r:id="rId9"/>
    <p:sldId id="275" r:id="rId10"/>
    <p:sldId id="278" r:id="rId11"/>
    <p:sldId id="277" r:id="rId12"/>
    <p:sldId id="279" r:id="rId13"/>
    <p:sldId id="280" r:id="rId14"/>
    <p:sldId id="282" r:id="rId15"/>
    <p:sldId id="281" r:id="rId16"/>
    <p:sldId id="283" r:id="rId17"/>
    <p:sldId id="258" r:id="rId18"/>
    <p:sldId id="284" r:id="rId19"/>
    <p:sldId id="286" r:id="rId20"/>
    <p:sldId id="287" r:id="rId21"/>
    <p:sldId id="288" r:id="rId22"/>
    <p:sldId id="289" r:id="rId23"/>
    <p:sldId id="290" r:id="rId24"/>
    <p:sldId id="267" r:id="rId25"/>
    <p:sldId id="264" r:id="rId26"/>
    <p:sldId id="276" r:id="rId27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5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434" autoAdjust="0"/>
  </p:normalViewPr>
  <p:slideViewPr>
    <p:cSldViewPr>
      <p:cViewPr varScale="1">
        <p:scale>
          <a:sx n="74" d="100"/>
          <a:sy n="74" d="100"/>
        </p:scale>
        <p:origin x="432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47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D89C0C2-8A3B-4968-9009-5AE0FCA939F8}" type="datetime1">
              <a:rPr lang="es-ES" smtClean="0"/>
              <a:t>27/06/2018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7A11987-E5A7-42B0-A14C-FA9C541A1496}" type="datetime1">
              <a:rPr lang="es-ES" noProof="0" smtClean="0"/>
              <a:pPr/>
              <a:t>27/06/2018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2E61351F-DBB1-4664-ADA9-83BC7CB8848D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7149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368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195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0862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3552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055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2765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6512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4532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5313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437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0684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E61351F-DBB1-4664-ADA9-83BC7CB8848D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7652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3883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8775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8134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8519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464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8153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7626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1081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 dirty="0"/>
              <a:t>Haga clic para modificar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E66DA79D-E823-4104-A8ED-C191E4F80CC8}" type="datetime1">
              <a:rPr lang="es-ES" noProof="0" smtClean="0"/>
              <a:pPr/>
              <a:t>27/06/2018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434143F-C8A2-48B6-A8F6-7D05156B30FB}" type="datetime1">
              <a:rPr lang="es-ES" noProof="0" smtClean="0"/>
              <a:pPr/>
              <a:t>27/06/2018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DB9FA088-74BC-468F-8C7E-EFAB85AD81C0}" type="datetime1">
              <a:rPr lang="es-ES" noProof="0" smtClean="0"/>
              <a:pPr/>
              <a:t>27/06/2018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C2D17A2-60B9-457D-B66A-D1847C001F8A}" type="datetime1">
              <a:rPr lang="es-ES" noProof="0" smtClean="0"/>
              <a:pPr/>
              <a:t>27/06/2018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257D1E0-AEB8-403B-A545-17921D9FC2DD}" type="datetime1">
              <a:rPr lang="es-ES" noProof="0" smtClean="0"/>
              <a:pPr/>
              <a:t>27/06/2018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D0300741-58DE-49C0-A5D3-7F27D1D091F0}" type="datetime1">
              <a:rPr lang="es-ES" noProof="0" smtClean="0"/>
              <a:pPr/>
              <a:t>27/06/2018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B4620AA-05C3-434F-A6B4-531532F7DC39}" type="datetime1">
              <a:rPr lang="es-ES" noProof="0" smtClean="0"/>
              <a:pPr/>
              <a:t>27/06/2018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FA827FD-0E1D-4E93-A412-9AA2943EB687}" type="datetime1">
              <a:rPr lang="es-ES" noProof="0" smtClean="0"/>
              <a:pPr/>
              <a:t>27/06/2018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B46F9EF-77D6-407D-964B-B1456DA7E1A1}" type="datetime1">
              <a:rPr lang="es-ES" noProof="0" smtClean="0"/>
              <a:pPr/>
              <a:t>27/06/2018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EEC843C-9354-4D56-838F-2D6DB296097C}" type="datetime1">
              <a:rPr lang="es-ES" noProof="0" smtClean="0"/>
              <a:pPr/>
              <a:t>27/06/2018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12812" y="8467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dirty="0"/>
              <a:t>Editar estilos de texto del patrón</a:t>
            </a:r>
          </a:p>
          <a:p>
            <a:pPr lvl="1" rtl="0"/>
            <a:r>
              <a:rPr lang="es-ES" dirty="0"/>
              <a:t>Segundo </a:t>
            </a:r>
            <a:r>
              <a:rPr lang="es-ES" noProof="0" dirty="0" smtClean="0"/>
              <a:t>nivel</a:t>
            </a:r>
          </a:p>
          <a:p>
            <a:pPr lvl="2" rtl="0"/>
            <a:r>
              <a:rPr lang="es-ES" dirty="0" smtClean="0"/>
              <a:t>Tercer </a:t>
            </a:r>
            <a:r>
              <a:rPr lang="es-ES" dirty="0"/>
              <a:t>nivel</a:t>
            </a:r>
          </a:p>
          <a:p>
            <a:pPr lvl="3" rtl="0"/>
            <a:r>
              <a:rPr lang="es-ES" dirty="0"/>
              <a:t>Cuarto nivel</a:t>
            </a:r>
          </a:p>
          <a:p>
            <a:pPr lvl="4" rtl="0"/>
            <a:r>
              <a:rPr lang="es-ES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E797F0C-0414-4CB4-A4EB-58D2291450D8}" type="datetime1">
              <a:rPr lang="es-ES" smtClean="0"/>
              <a:pPr/>
              <a:t>27/06/2018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s-ES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5860" y="-533400"/>
            <a:ext cx="10489230" cy="3200400"/>
          </a:xfrm>
        </p:spPr>
        <p:txBody>
          <a:bodyPr rtlCol="0"/>
          <a:lstStyle/>
          <a:p>
            <a:pPr rtl="0"/>
            <a:r>
              <a:rPr lang="es-ES" dirty="0" smtClean="0"/>
              <a:t>Comité de Becas Junio 2018</a:t>
            </a:r>
            <a:endParaRPr lang="es-ES" dirty="0"/>
          </a:p>
        </p:txBody>
      </p:sp>
      <p:pic>
        <p:nvPicPr>
          <p:cNvPr id="4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123690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52" y="3429000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LogoUTV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3" y="183206"/>
            <a:ext cx="1125860" cy="7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Marcador de contenid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643742"/>
              </p:ext>
            </p:extLst>
          </p:nvPr>
        </p:nvGraphicFramePr>
        <p:xfrm>
          <a:off x="1437938" y="1916832"/>
          <a:ext cx="9839459" cy="72288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50017"/>
                <a:gridCol w="72894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Estudiante</a:t>
                      </a:r>
                      <a:endParaRPr lang="es-MX" dirty="0"/>
                    </a:p>
                  </a:txBody>
                  <a:tcPr>
                    <a:solidFill>
                      <a:srgbClr val="A052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Característica</a:t>
                      </a:r>
                      <a:endParaRPr lang="es-MX" dirty="0"/>
                    </a:p>
                  </a:txBody>
                  <a:tcPr>
                    <a:solidFill>
                      <a:srgbClr val="A0526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6.-  Manuel Paredes</a:t>
                      </a:r>
                      <a:r>
                        <a:rPr lang="es-MX" baseline="0" dirty="0" smtClean="0"/>
                        <a:t> González, 1630117,  Energías Renovables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Depende económicamente de su mamá quien es comerciante, tiene un ingreso mensual de $3,000.00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Del ingreso dependen tres personas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Su padre no los apoya económicamente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Vive en San Salvador y rentaba en San Antonio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Su mamá le retiro el apoyo por crisis en su negocio y Manuel pensó en darse de baja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Tiene beca manutención pero menciona que no podría solventar todos sus gastos con ese apoyo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Tiene promedio de 8.9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Menciona que en ocasiones no come en la Universidad por falta de recursos y comía hasta llegar a casa de sus tíos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Su mamá no le permitía trabajar en otro lugar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Acude por interés personal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4.- Presentación y en su caso aprobación de casos extraordinarios 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5687" t="21454" r="77118" b="58859"/>
          <a:stretch/>
        </p:blipFill>
        <p:spPr>
          <a:xfrm>
            <a:off x="2061964" y="3356992"/>
            <a:ext cx="93610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6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LogoUTV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3" y="183206"/>
            <a:ext cx="1125860" cy="7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Marcador de contenid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058469"/>
              </p:ext>
            </p:extLst>
          </p:nvPr>
        </p:nvGraphicFramePr>
        <p:xfrm>
          <a:off x="1437938" y="1916832"/>
          <a:ext cx="9839459" cy="7533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50017"/>
                <a:gridCol w="72894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Estudiante</a:t>
                      </a:r>
                      <a:endParaRPr lang="es-MX" dirty="0"/>
                    </a:p>
                  </a:txBody>
                  <a:tcPr>
                    <a:solidFill>
                      <a:srgbClr val="A052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Característica</a:t>
                      </a:r>
                      <a:endParaRPr lang="es-MX" dirty="0"/>
                    </a:p>
                  </a:txBody>
                  <a:tcPr>
                    <a:solidFill>
                      <a:srgbClr val="A0526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7.-  Abraham</a:t>
                      </a:r>
                      <a:r>
                        <a:rPr lang="es-MX" baseline="0" dirty="0" smtClean="0"/>
                        <a:t> Cruz Rosas, 1720001, TIC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Depende económicamente de si mismo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Antes vendía dulces pero ya no le autorizaron y pensó en darse de baja ya que no tenia recurso para transporte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Temporalmente trabaja como obrero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Su mamá falleció y su padre se volvió a casar, quien solventa los gastos de su otra familia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En ocasiones su hermano le apoya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Vive en </a:t>
                      </a:r>
                      <a:r>
                        <a:rPr lang="es-MX" sz="2000" baseline="0" dirty="0" err="1" smtClean="0"/>
                        <a:t>Alfajayucan</a:t>
                      </a:r>
                      <a:r>
                        <a:rPr lang="es-MX" sz="2000" baseline="0" dirty="0" smtClean="0"/>
                        <a:t> y viaja diario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Aproximadamente gasta $1,400.00 en transporte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En ocasiones dejaba de venir a clases por falta de recursos y estaba por tramitar su baja temporal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Menciona que se iba caminando al centro para ahorrar y poder comer en la UTVM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Acude por interés personal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Tiene promedio de 8.6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0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4.- Presentación y en su caso aprobación de casos extraordinarios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5496" t="21295" r="76756" b="60024"/>
          <a:stretch/>
        </p:blipFill>
        <p:spPr>
          <a:xfrm>
            <a:off x="2205980" y="3501008"/>
            <a:ext cx="1008112" cy="136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0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LogoUTV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3" y="183206"/>
            <a:ext cx="1125860" cy="7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Marcador de contenid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819313"/>
              </p:ext>
            </p:extLst>
          </p:nvPr>
        </p:nvGraphicFramePr>
        <p:xfrm>
          <a:off x="1437938" y="1916832"/>
          <a:ext cx="9839459" cy="69088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50017"/>
                <a:gridCol w="72894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Estudiante</a:t>
                      </a:r>
                      <a:endParaRPr lang="es-MX" dirty="0"/>
                    </a:p>
                  </a:txBody>
                  <a:tcPr>
                    <a:solidFill>
                      <a:srgbClr val="A052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Característica</a:t>
                      </a:r>
                      <a:endParaRPr lang="es-MX" dirty="0"/>
                    </a:p>
                  </a:txBody>
                  <a:tcPr>
                    <a:solidFill>
                      <a:srgbClr val="A0526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8.-  Brenda</a:t>
                      </a:r>
                      <a:r>
                        <a:rPr lang="es-MX" baseline="0" dirty="0" smtClean="0"/>
                        <a:t>, Peña Flores 1630169, Turismo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Depende económicamente de si misma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Menciona que su padre se enfermo de diabetes y Brenda destino casi el 50% de su beca de prospera en el tratamiento de su papá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Vive con sus papás pero ya no la apoyan económicamente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Ha pensado en darse de baja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La canalizo la Mtra. Carmen porque la alumna no comía en la Universidad y presentaba malestares físicos, sus compañeros le comparten de su comida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Tuvo situaciones personales y también destino parte de su beca en esos gastos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Lo que tiene de su beca es lo que ocupa en gastos de trasporte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Tiene promedio de 9.5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0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4.- Presentación y en su caso aprobación de casos extraordinarios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5687" t="21454" r="76565" b="59843"/>
          <a:stretch/>
        </p:blipFill>
        <p:spPr>
          <a:xfrm>
            <a:off x="2277988" y="3212976"/>
            <a:ext cx="100811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2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LogoUTV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3" y="183206"/>
            <a:ext cx="1125860" cy="7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Marcador de contenid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644009"/>
              </p:ext>
            </p:extLst>
          </p:nvPr>
        </p:nvGraphicFramePr>
        <p:xfrm>
          <a:off x="1437938" y="1916832"/>
          <a:ext cx="9839459" cy="76708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50017"/>
                <a:gridCol w="72894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Estudiante</a:t>
                      </a:r>
                      <a:endParaRPr lang="es-MX" dirty="0"/>
                    </a:p>
                  </a:txBody>
                  <a:tcPr>
                    <a:solidFill>
                      <a:srgbClr val="A052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Característica</a:t>
                      </a:r>
                      <a:endParaRPr lang="es-MX" dirty="0"/>
                    </a:p>
                  </a:txBody>
                  <a:tcPr>
                    <a:solidFill>
                      <a:srgbClr val="A0526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9-  Roció Huizache Vázquez</a:t>
                      </a:r>
                      <a:r>
                        <a:rPr lang="es-MX" baseline="0" dirty="0" smtClean="0"/>
                        <a:t>, 1730836, Gastronomía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500" baseline="0" dirty="0" smtClean="0"/>
                        <a:t>Beca autorizada por el Rector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500" baseline="0" dirty="0" smtClean="0"/>
                        <a:t>Depende económicamente de su papá, quien es jornalero, gana aproximadamente 1,500.00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500" baseline="0" dirty="0" smtClean="0"/>
                        <a:t>Del ingreso dependen tres personas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500" baseline="0" dirty="0" smtClean="0"/>
                        <a:t>Vive en Cardonal y viaja diario, gasta aproximadamente $940.00 mensuales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500" baseline="0" dirty="0" smtClean="0"/>
                        <a:t>No cuenta con ninguna beca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500" baseline="0" dirty="0" smtClean="0"/>
                        <a:t>Tiene promedio de 8.4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500" baseline="0" dirty="0" smtClean="0"/>
                        <a:t>Menciona que solicita la beca alimenticia para poder solventar los gastos de trasporte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0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0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0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0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0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4.- Presentación y en su caso aprobación de casos extraordinarios 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5687" t="20469" r="77118" b="59843"/>
          <a:stretch/>
        </p:blipFill>
        <p:spPr>
          <a:xfrm>
            <a:off x="2205980" y="3429000"/>
            <a:ext cx="93610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pic>
        <p:nvPicPr>
          <p:cNvPr id="4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123690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LogoUTV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3" y="183206"/>
            <a:ext cx="1125860" cy="7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Marcador de contenid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353813"/>
              </p:ext>
            </p:extLst>
          </p:nvPr>
        </p:nvGraphicFramePr>
        <p:xfrm>
          <a:off x="1437938" y="1916832"/>
          <a:ext cx="9839459" cy="75184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50017"/>
                <a:gridCol w="72894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Estudiante</a:t>
                      </a:r>
                      <a:endParaRPr lang="es-MX" dirty="0"/>
                    </a:p>
                  </a:txBody>
                  <a:tcPr>
                    <a:solidFill>
                      <a:srgbClr val="A052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Característica</a:t>
                      </a:r>
                      <a:endParaRPr lang="es-MX" dirty="0"/>
                    </a:p>
                  </a:txBody>
                  <a:tcPr>
                    <a:solidFill>
                      <a:srgbClr val="A0526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10</a:t>
                      </a:r>
                      <a:r>
                        <a:rPr lang="es-MX" baseline="0" dirty="0" smtClean="0"/>
                        <a:t>.- </a:t>
                      </a:r>
                      <a:r>
                        <a:rPr lang="es-MX" baseline="0" dirty="0" err="1" smtClean="0"/>
                        <a:t>Crystal</a:t>
                      </a:r>
                      <a:r>
                        <a:rPr lang="es-MX" baseline="0" dirty="0" smtClean="0"/>
                        <a:t> Cruz Sánchez, 123165, IDEPS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Depende económicamente de sus padres quienes tienen un taller de costura y </a:t>
                      </a:r>
                      <a:r>
                        <a:rPr lang="es-MX" sz="2000" baseline="0" dirty="0" err="1" smtClean="0"/>
                        <a:t>Crystal</a:t>
                      </a:r>
                      <a:r>
                        <a:rPr lang="es-MX" sz="2000" baseline="0" dirty="0" smtClean="0"/>
                        <a:t> les apoya para solventar los gastos de sus dos hijas, una de 7 años y otra de 3 años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Aproximadamente tienen un ingreso de $2,200.00, dependen 7 personas del ingreso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Su hermano esta estudiando una licencia profesional en Francia, de la carrera de </a:t>
                      </a:r>
                      <a:r>
                        <a:rPr lang="es-MX" sz="2000" baseline="0" dirty="0" err="1" smtClean="0"/>
                        <a:t>AyEP</a:t>
                      </a:r>
                      <a:endParaRPr lang="es-MX" sz="20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Vive en Actopan Hidalgo, viaja diario y gasta aproximadamente $2,000.00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Dejo de estudiar 4 años, su pareja no la apoya económicamente porque tuvieron situaciones familiares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Tiene beca manutención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Promedio de 9.59 y es alumna regular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Acude por interés personal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0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0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0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4.- Presentación y en su caso aprobación de casos extraordinarios 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5687" t="20469" r="77118" b="59843"/>
          <a:stretch/>
        </p:blipFill>
        <p:spPr>
          <a:xfrm>
            <a:off x="2205980" y="3356992"/>
            <a:ext cx="93610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3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LogoUTV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3" y="183206"/>
            <a:ext cx="1125860" cy="7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Marcador de contenid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91867"/>
              </p:ext>
            </p:extLst>
          </p:nvPr>
        </p:nvGraphicFramePr>
        <p:xfrm>
          <a:off x="1437938" y="1916832"/>
          <a:ext cx="9839459" cy="72745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50017"/>
                <a:gridCol w="72894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Estudiante</a:t>
                      </a:r>
                      <a:endParaRPr lang="es-MX" dirty="0"/>
                    </a:p>
                  </a:txBody>
                  <a:tcPr>
                    <a:solidFill>
                      <a:srgbClr val="A052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Característica</a:t>
                      </a:r>
                      <a:endParaRPr lang="es-MX" dirty="0"/>
                    </a:p>
                  </a:txBody>
                  <a:tcPr>
                    <a:solidFill>
                      <a:srgbClr val="A0526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11</a:t>
                      </a:r>
                      <a:r>
                        <a:rPr lang="es-MX" baseline="0" dirty="0" smtClean="0"/>
                        <a:t>.- Daniela Chávez Jiménez, 1730469, </a:t>
                      </a:r>
                      <a:r>
                        <a:rPr lang="es-MX" baseline="0" dirty="0" err="1" smtClean="0"/>
                        <a:t>AyEP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400" baseline="0" dirty="0" smtClean="0"/>
                        <a:t>Depende económicamente de su pareja, trabaja como mecánico con un ingreso mensual de $4,200.00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400" baseline="0" dirty="0" smtClean="0"/>
                        <a:t>Del ingreso dependen 5 personas del ingreso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400" baseline="0" dirty="0" smtClean="0"/>
                        <a:t>Sus padres le retiraron el apoyo cuando se enteraron de su embarazo, tiene 5 meses de gestación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400" baseline="0" dirty="0" smtClean="0"/>
                        <a:t>Vive en </a:t>
                      </a:r>
                      <a:r>
                        <a:rPr lang="es-MX" sz="2400" baseline="0" dirty="0" err="1" smtClean="0"/>
                        <a:t>Ixmiquilpan</a:t>
                      </a:r>
                      <a:r>
                        <a:rPr lang="es-MX" sz="2400" baseline="0" dirty="0" smtClean="0"/>
                        <a:t> con su pareja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400" baseline="0" dirty="0" smtClean="0"/>
                        <a:t>Promedio de 9.0, es alumna regular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400" baseline="0" dirty="0" smtClean="0"/>
                        <a:t>Tiene beca manutención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400" baseline="0" dirty="0" smtClean="0"/>
                        <a:t>Acude por interés personal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0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0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0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4.- Presentación y en su caso aprobación de casos extraordinarios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5687" t="21454" r="77118" b="59843"/>
          <a:stretch/>
        </p:blipFill>
        <p:spPr>
          <a:xfrm>
            <a:off x="2133972" y="3429000"/>
            <a:ext cx="936104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4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LogoUTV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3" y="183206"/>
            <a:ext cx="1125860" cy="7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Marcador de contenid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932655"/>
              </p:ext>
            </p:extLst>
          </p:nvPr>
        </p:nvGraphicFramePr>
        <p:xfrm>
          <a:off x="1437938" y="1916832"/>
          <a:ext cx="9839459" cy="80060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50017"/>
                <a:gridCol w="72894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Estudiante</a:t>
                      </a:r>
                      <a:endParaRPr lang="es-MX" dirty="0"/>
                    </a:p>
                  </a:txBody>
                  <a:tcPr>
                    <a:solidFill>
                      <a:srgbClr val="A052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Característica</a:t>
                      </a:r>
                      <a:endParaRPr lang="es-MX" dirty="0"/>
                    </a:p>
                  </a:txBody>
                  <a:tcPr>
                    <a:solidFill>
                      <a:srgbClr val="A0526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12</a:t>
                      </a:r>
                      <a:r>
                        <a:rPr lang="es-MX" baseline="0" dirty="0" smtClean="0"/>
                        <a:t>.- Amalia Alejandra Villanueva Ruiz, 1730846, PROCALI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400" baseline="0" dirty="0" smtClean="0"/>
                        <a:t>Depende económicamente de si misma, trabaja en una cocina económica los fines de semana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400" baseline="0" dirty="0" smtClean="0"/>
                        <a:t>Es originaria de Chiapas pero actualmente vive en </a:t>
                      </a:r>
                      <a:r>
                        <a:rPr lang="es-MX" sz="2400" baseline="0" dirty="0" err="1" smtClean="0"/>
                        <a:t>Ixmiquilpan</a:t>
                      </a:r>
                      <a:r>
                        <a:rPr lang="es-MX" sz="2400" baseline="0" dirty="0" smtClean="0"/>
                        <a:t> con unos familiares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400" baseline="0" dirty="0" smtClean="0"/>
                        <a:t>Su mamá trabaja en Chiapas y ocasionalmente le apoya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400" baseline="0" dirty="0" smtClean="0"/>
                        <a:t>Amalia ha pensado en darse de baja por las situaciones económicas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400" baseline="0" dirty="0" smtClean="0"/>
                        <a:t>Su papá nunca le ha apoyado económicamente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400" baseline="0" dirty="0" smtClean="0"/>
                        <a:t>No cuenta con ninguna beca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400" baseline="0" dirty="0" smtClean="0"/>
                        <a:t>Tiene promedio de 8.1, es alumna regular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400" baseline="0" dirty="0" smtClean="0"/>
                        <a:t>Es canalizada por la Mtra. Elia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4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0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0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0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4.- Presentación y en su caso aprobación de casos extraordinarios 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5687" t="21454" r="77118" b="59843"/>
          <a:stretch/>
        </p:blipFill>
        <p:spPr>
          <a:xfrm>
            <a:off x="2277988" y="3717032"/>
            <a:ext cx="936104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LogoUTV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3" y="183206"/>
            <a:ext cx="1125860" cy="7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Marcador de contenid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395715"/>
              </p:ext>
            </p:extLst>
          </p:nvPr>
        </p:nvGraphicFramePr>
        <p:xfrm>
          <a:off x="1437938" y="1916832"/>
          <a:ext cx="9839459" cy="83108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50017"/>
                <a:gridCol w="72894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Estudiante</a:t>
                      </a:r>
                      <a:endParaRPr lang="es-MX" dirty="0"/>
                    </a:p>
                  </a:txBody>
                  <a:tcPr>
                    <a:solidFill>
                      <a:srgbClr val="A052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Característica</a:t>
                      </a:r>
                      <a:endParaRPr lang="es-MX" dirty="0"/>
                    </a:p>
                  </a:txBody>
                  <a:tcPr>
                    <a:solidFill>
                      <a:srgbClr val="A0526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13</a:t>
                      </a:r>
                      <a:r>
                        <a:rPr lang="es-MX" baseline="0" dirty="0" smtClean="0"/>
                        <a:t>.- Esteban Uriel Rodríguez González, 1630881, </a:t>
                      </a:r>
                      <a:r>
                        <a:rPr lang="es-MX" baseline="0" dirty="0" err="1" smtClean="0"/>
                        <a:t>Mecatrónica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Depende económicamente de si mismo y de sus padres, los fines de semana en una farmacia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Su ingreso lo ocupa para los gastos de su hijo, que tiene dos meses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Sus padres le apoyan en los gastos académicos, su papá trabaja como jornalero, de ese ingreso dependen 4 personas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Vive en </a:t>
                      </a:r>
                      <a:r>
                        <a:rPr lang="es-MX" sz="2000" baseline="0" dirty="0" err="1" smtClean="0"/>
                        <a:t>Alfayucan</a:t>
                      </a:r>
                      <a:r>
                        <a:rPr lang="es-MX" sz="2000" baseline="0" dirty="0" smtClean="0"/>
                        <a:t> y viaja diario, gasta aproximadamente $2,000.00 en transporte y comida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El alumno se había dado de baja y por eso no tramito beca manutención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Tiene promedio de 8.6 y es alumno regular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Acude por interés personal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4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4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4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0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0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0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4.- Presentación y en su caso aprobación de casos extraordinarios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6240" t="22438" r="77672" b="59843"/>
          <a:stretch/>
        </p:blipFill>
        <p:spPr>
          <a:xfrm>
            <a:off x="2422004" y="3789040"/>
            <a:ext cx="79208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9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LogoUTV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3" y="183206"/>
            <a:ext cx="1125860" cy="7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Marcador de contenid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432352"/>
              </p:ext>
            </p:extLst>
          </p:nvPr>
        </p:nvGraphicFramePr>
        <p:xfrm>
          <a:off x="1437938" y="1916832"/>
          <a:ext cx="9839459" cy="83108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50017"/>
                <a:gridCol w="72894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Estudiante</a:t>
                      </a:r>
                      <a:endParaRPr lang="es-MX" dirty="0"/>
                    </a:p>
                  </a:txBody>
                  <a:tcPr>
                    <a:solidFill>
                      <a:srgbClr val="A052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Característica</a:t>
                      </a:r>
                      <a:endParaRPr lang="es-MX" dirty="0"/>
                    </a:p>
                  </a:txBody>
                  <a:tcPr>
                    <a:solidFill>
                      <a:srgbClr val="A0526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14</a:t>
                      </a:r>
                      <a:r>
                        <a:rPr lang="es-MX" baseline="0" dirty="0" smtClean="0"/>
                        <a:t>.- Javier Simón Cruz, 1730460, </a:t>
                      </a:r>
                      <a:r>
                        <a:rPr lang="es-MX" baseline="0" dirty="0" err="1" smtClean="0"/>
                        <a:t>Mecatrónica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Depende económicamente de si mismo, trabaja vendiendo pollos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Tienen un ingreso mensual de $3,000.00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Dependen dos personas del ingreso, su esposa también trabaja como enfermera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Vive en </a:t>
                      </a:r>
                      <a:r>
                        <a:rPr lang="es-MX" sz="2000" baseline="0" dirty="0" err="1" smtClean="0"/>
                        <a:t>Quixpede</a:t>
                      </a:r>
                      <a:r>
                        <a:rPr lang="es-MX" sz="2000" baseline="0" dirty="0" smtClean="0"/>
                        <a:t> en </a:t>
                      </a:r>
                      <a:r>
                        <a:rPr lang="es-MX" sz="2000" baseline="0" dirty="0" err="1" smtClean="0"/>
                        <a:t>ixmiquilpan</a:t>
                      </a:r>
                      <a:r>
                        <a:rPr lang="es-MX" sz="2000" baseline="0" dirty="0" smtClean="0"/>
                        <a:t>, viaja diario y se hace aproximadamente tres horas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Gasta aproximadamente $920.00 en transporte y trae su comida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Solicita la beca alimenticia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Tiene promedio 9.1, es alumno regular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Tiene beca manutención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Fue canalizado por el Mtro. Israel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4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4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4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0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0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0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4.- Presentación y en su caso aprobación de casos extraordinarios 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6241" t="21453" r="77118" b="58859"/>
          <a:stretch/>
        </p:blipFill>
        <p:spPr>
          <a:xfrm>
            <a:off x="2566020" y="3356992"/>
            <a:ext cx="86409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0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773932" y="404664"/>
            <a:ext cx="9601200" cy="11430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s-MX" b="1" dirty="0" smtClean="0"/>
              <a:t>Universidad </a:t>
            </a:r>
            <a:r>
              <a:rPr lang="es-MX" b="1" dirty="0"/>
              <a:t>Tecnológica del Valle del Mezquital</a:t>
            </a:r>
            <a:r>
              <a:rPr lang="es-MX" dirty="0"/>
              <a:t/>
            </a:r>
            <a:br>
              <a:rPr lang="es-MX" dirty="0"/>
            </a:br>
            <a:r>
              <a:rPr lang="es-MX" b="1" dirty="0"/>
              <a:t>Reunión del Comité de Becas</a:t>
            </a:r>
            <a:r>
              <a:rPr lang="es-MX" dirty="0"/>
              <a:t/>
            </a:r>
            <a:br>
              <a:rPr lang="es-MX" dirty="0"/>
            </a:br>
            <a:endParaRPr lang="es-ES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algn="ctr">
              <a:buNone/>
            </a:pPr>
            <a:r>
              <a:rPr lang="es-MX" sz="2000" dirty="0" smtClean="0"/>
              <a:t>27 </a:t>
            </a:r>
            <a:r>
              <a:rPr lang="es-MX" sz="2000" dirty="0"/>
              <a:t>de junio de </a:t>
            </a:r>
            <a:r>
              <a:rPr lang="es-MX" sz="2000" dirty="0" smtClean="0"/>
              <a:t>2018</a:t>
            </a:r>
            <a:endParaRPr lang="es-MX" sz="2000" dirty="0"/>
          </a:p>
          <a:p>
            <a:pPr marL="0" indent="0" algn="ctr">
              <a:buNone/>
            </a:pPr>
            <a:r>
              <a:rPr lang="es-MX" sz="2000" b="1" dirty="0"/>
              <a:t>Orden del Día</a:t>
            </a:r>
            <a:endParaRPr lang="es-MX" sz="2000" dirty="0"/>
          </a:p>
          <a:p>
            <a:pPr marL="0" indent="0">
              <a:buNone/>
            </a:pPr>
            <a:r>
              <a:rPr lang="es-MX" sz="1000" dirty="0"/>
              <a:t> </a:t>
            </a:r>
          </a:p>
          <a:p>
            <a:pPr marL="228600" lvl="0">
              <a:buFont typeface="+mj-lt"/>
              <a:buAutoNum type="arabicPeriod"/>
            </a:pPr>
            <a:r>
              <a:rPr lang="es-MX" sz="1800" dirty="0"/>
              <a:t>Orden del día y declaración del Quórum </a:t>
            </a:r>
            <a:r>
              <a:rPr lang="es-MX" sz="1800" dirty="0" smtClean="0"/>
              <a:t>Legal</a:t>
            </a:r>
            <a:endParaRPr lang="es-MX" sz="1800" dirty="0"/>
          </a:p>
          <a:p>
            <a:pPr marL="228600" lvl="0">
              <a:buFont typeface="+mj-lt"/>
              <a:buAutoNum type="arabicPeriod"/>
            </a:pPr>
            <a:r>
              <a:rPr lang="es-MX" sz="1800" dirty="0"/>
              <a:t>Informe del cuatrimestre enero abril </a:t>
            </a:r>
            <a:r>
              <a:rPr lang="es-MX" sz="1800" dirty="0" smtClean="0"/>
              <a:t>2018</a:t>
            </a:r>
            <a:endParaRPr lang="es-MX" sz="1800" dirty="0"/>
          </a:p>
          <a:p>
            <a:pPr marL="228600" lvl="0">
              <a:buFont typeface="+mj-lt"/>
              <a:buAutoNum type="arabicPeriod"/>
            </a:pPr>
            <a:r>
              <a:rPr lang="es-MX" sz="1800" dirty="0"/>
              <a:t>Informe actual de </a:t>
            </a:r>
            <a:r>
              <a:rPr lang="es-MX" sz="1800" dirty="0" smtClean="0"/>
              <a:t>becas</a:t>
            </a:r>
            <a:endParaRPr lang="es-MX" sz="1800" dirty="0"/>
          </a:p>
          <a:p>
            <a:pPr marL="228600" lvl="0">
              <a:buFont typeface="+mj-lt"/>
              <a:buAutoNum type="arabicPeriod"/>
            </a:pPr>
            <a:r>
              <a:rPr lang="es-MX" sz="1800" dirty="0"/>
              <a:t>Presentación y en su caso aprobación de casos extraordinarios para aplicación de becas </a:t>
            </a:r>
            <a:r>
              <a:rPr lang="es-MX" sz="1800" dirty="0" smtClean="0"/>
              <a:t>internas</a:t>
            </a:r>
            <a:endParaRPr lang="es-MX" sz="1800" dirty="0"/>
          </a:p>
          <a:p>
            <a:pPr marL="228600" lvl="0">
              <a:buFont typeface="+mj-lt"/>
              <a:buAutoNum type="arabicPeriod"/>
            </a:pPr>
            <a:r>
              <a:rPr lang="es-MX" sz="1800" dirty="0" smtClean="0"/>
              <a:t>Asuntos </a:t>
            </a:r>
            <a:r>
              <a:rPr lang="es-MX" sz="1800" dirty="0"/>
              <a:t>Generales</a:t>
            </a:r>
          </a:p>
        </p:txBody>
      </p:sp>
      <p:pic>
        <p:nvPicPr>
          <p:cNvPr id="4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123690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841" y="2146543"/>
            <a:ext cx="3534128" cy="19879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LogoUTV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3" y="183206"/>
            <a:ext cx="1125860" cy="7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Marcador de contenid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260436"/>
              </p:ext>
            </p:extLst>
          </p:nvPr>
        </p:nvGraphicFramePr>
        <p:xfrm>
          <a:off x="1437938" y="1916832"/>
          <a:ext cx="9839459" cy="86156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50017"/>
                <a:gridCol w="72894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Estudiante</a:t>
                      </a:r>
                      <a:endParaRPr lang="es-MX" dirty="0"/>
                    </a:p>
                  </a:txBody>
                  <a:tcPr>
                    <a:solidFill>
                      <a:srgbClr val="A052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Característica</a:t>
                      </a:r>
                      <a:endParaRPr lang="es-MX" dirty="0"/>
                    </a:p>
                  </a:txBody>
                  <a:tcPr>
                    <a:solidFill>
                      <a:srgbClr val="A0526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14</a:t>
                      </a:r>
                      <a:r>
                        <a:rPr lang="es-MX" baseline="0" dirty="0" smtClean="0"/>
                        <a:t>.- Sandra Muñoz </a:t>
                      </a:r>
                      <a:r>
                        <a:rPr lang="es-MX" baseline="0" dirty="0" err="1" smtClean="0"/>
                        <a:t>Najera</a:t>
                      </a:r>
                      <a:r>
                        <a:rPr lang="es-MX" baseline="0" dirty="0" smtClean="0"/>
                        <a:t>, 1730654, Turismo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Depende económicamente de si misma, trabaja en una papelería diario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Gana aproximadamente $750.00 mensuales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Muy ocasionalmente la mama le apoya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Vive sola en </a:t>
                      </a:r>
                      <a:r>
                        <a:rPr lang="es-MX" sz="2000" baseline="0" dirty="0" err="1" smtClean="0"/>
                        <a:t>Ixmiquilpan</a:t>
                      </a:r>
                      <a:r>
                        <a:rPr lang="es-MX" sz="2000" baseline="0" dirty="0" smtClean="0"/>
                        <a:t> y renta, aproximadamente gasta $900.00 mensuales de renta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Gasta aproximadamente $400.00 en pasaje y $600.00 en comidas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Tiene beca manutención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Tiene promedio de 8.9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Es alumna regular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/>
                        <a:t>Acudió a la secretaria académica para que se le identificara como alumna vulnerable pero no aplico, sin embargo se le oriento para que hiciera este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4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4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4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0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0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0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4.- Presentación y en su caso aprobación de casos extraordinarios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6241" t="21454" r="77118" b="59843"/>
          <a:stretch/>
        </p:blipFill>
        <p:spPr>
          <a:xfrm>
            <a:off x="2133972" y="3645024"/>
            <a:ext cx="86409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2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7948" y="-362509"/>
            <a:ext cx="10797671" cy="1143000"/>
          </a:xfrm>
        </p:spPr>
        <p:txBody>
          <a:bodyPr rtlCol="0"/>
          <a:lstStyle/>
          <a:p>
            <a:pPr rtl="0"/>
            <a:r>
              <a:rPr lang="es-ES" dirty="0" smtClean="0"/>
              <a:t>Cuadro comparativo de casos extraordinarios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93813" y="5373216"/>
            <a:ext cx="3288431" cy="798984"/>
          </a:xfrm>
        </p:spPr>
        <p:txBody>
          <a:bodyPr rtlCol="0"/>
          <a:lstStyle/>
          <a:p>
            <a:pPr marL="0" indent="0">
              <a:buNone/>
            </a:pP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2998068" y="5733256"/>
            <a:ext cx="4703259" cy="3655743"/>
          </a:xfrm>
        </p:spPr>
        <p:txBody>
          <a:bodyPr rtlCol="0"/>
          <a:lstStyle/>
          <a:p>
            <a:r>
              <a:rPr lang="es-MX" dirty="0" smtClean="0"/>
              <a:t>,, </a:t>
            </a:r>
            <a:endParaRPr lang="es-ES" dirty="0"/>
          </a:p>
        </p:txBody>
      </p:sp>
      <p:pic>
        <p:nvPicPr>
          <p:cNvPr id="7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116632"/>
            <a:ext cx="1368152" cy="89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Marcador de contenid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956125"/>
              </p:ext>
            </p:extLst>
          </p:nvPr>
        </p:nvGraphicFramePr>
        <p:xfrm>
          <a:off x="189756" y="1242963"/>
          <a:ext cx="11674866" cy="5034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952"/>
                <a:gridCol w="1459647"/>
                <a:gridCol w="845470"/>
                <a:gridCol w="1377297"/>
                <a:gridCol w="809739"/>
                <a:gridCol w="813018"/>
                <a:gridCol w="1323653"/>
                <a:gridCol w="1296144"/>
                <a:gridCol w="864096"/>
                <a:gridCol w="2529850"/>
              </a:tblGrid>
              <a:tr h="40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effectLst/>
                          <a:latin typeface="+mj-lt"/>
                        </a:rPr>
                        <a:t>N°</a:t>
                      </a:r>
                      <a:endParaRPr lang="es-MX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effectLst/>
                          <a:latin typeface="+mj-lt"/>
                        </a:rPr>
                        <a:t>Nombre</a:t>
                      </a:r>
                      <a:endParaRPr lang="es-MX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effectLst/>
                          <a:latin typeface="+mj-lt"/>
                        </a:rPr>
                        <a:t>Matricula</a:t>
                      </a:r>
                      <a:endParaRPr lang="es-MX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 smtClean="0">
                          <a:effectLst/>
                          <a:latin typeface="+mj-lt"/>
                        </a:rPr>
                        <a:t>Cuatrimestre y PE</a:t>
                      </a:r>
                      <a:endParaRPr lang="es-MX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effectLst/>
                          <a:latin typeface="+mj-lt"/>
                        </a:rPr>
                        <a:t>Promedio</a:t>
                      </a:r>
                      <a:endParaRPr lang="es-MX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effectLst/>
                          <a:latin typeface="+mj-lt"/>
                        </a:rPr>
                        <a:t>Regular</a:t>
                      </a:r>
                      <a:endParaRPr lang="es-MX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effectLst/>
                          <a:latin typeface="+mj-lt"/>
                        </a:rPr>
                        <a:t>Beca actual</a:t>
                      </a:r>
                      <a:endParaRPr lang="es-MX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  <a:latin typeface="+mj-lt"/>
                        </a:rPr>
                        <a:t>De quien depende</a:t>
                      </a:r>
                      <a:endParaRPr lang="es-MX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effectLst/>
                          <a:latin typeface="+mj-lt"/>
                        </a:rPr>
                        <a:t>Trabaja</a:t>
                      </a:r>
                      <a:endParaRPr lang="es-MX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effectLst/>
                          <a:latin typeface="+mj-lt"/>
                        </a:rPr>
                        <a:t>Observaciones</a:t>
                      </a:r>
                      <a:endParaRPr lang="es-MX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</a:tr>
              <a:tr h="353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  <a:latin typeface="+mj-lt"/>
                        </a:rPr>
                        <a:t>1</a:t>
                      </a:r>
                      <a:endParaRPr lang="es-MX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dirty="0" err="1" smtClean="0">
                          <a:latin typeface="+mj-lt"/>
                        </a:rPr>
                        <a:t>Crystal</a:t>
                      </a:r>
                      <a:r>
                        <a:rPr lang="es-MX" sz="1400" dirty="0" smtClean="0">
                          <a:latin typeface="+mj-lt"/>
                        </a:rPr>
                        <a:t> Cruz Sánchez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dirty="0" smtClean="0">
                          <a:latin typeface="+mj-lt"/>
                        </a:rPr>
                        <a:t>123165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9° </a:t>
                      </a:r>
                      <a:r>
                        <a:rPr lang="es-MX" sz="1400" dirty="0" smtClean="0">
                          <a:latin typeface="+mj-lt"/>
                        </a:rPr>
                        <a:t>IDEPS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9.5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Manutención</a:t>
                      </a:r>
                      <a:r>
                        <a:rPr lang="es-MX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si misma y</a:t>
                      </a:r>
                      <a:r>
                        <a:rPr lang="es-MX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sus padres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Mamá</a:t>
                      </a:r>
                      <a:r>
                        <a:rPr lang="es-MX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dos hijas, su pareja no la apoya por situaciones familiares que tuvieron 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</a:tr>
              <a:tr h="530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effectLst/>
                          <a:latin typeface="+mj-lt"/>
                        </a:rPr>
                        <a:t>2</a:t>
                      </a:r>
                      <a:endParaRPr lang="es-MX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dirty="0" smtClean="0">
                          <a:latin typeface="+mj-lt"/>
                        </a:rPr>
                        <a:t>Daniela Chávez Jiménez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dirty="0" smtClean="0">
                          <a:latin typeface="+mj-lt"/>
                        </a:rPr>
                        <a:t>1730469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dirty="0" smtClean="0">
                          <a:latin typeface="+mj-lt"/>
                        </a:rPr>
                        <a:t>3° </a:t>
                      </a:r>
                      <a:r>
                        <a:rPr lang="es-MX" sz="1400" dirty="0" err="1" smtClean="0">
                          <a:latin typeface="+mj-lt"/>
                        </a:rPr>
                        <a:t>AyEP</a:t>
                      </a:r>
                      <a:endParaRPr lang="es-MX" sz="1400" dirty="0" smtClean="0">
                        <a:latin typeface="+mj-lt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endParaRPr lang="es-MX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Manutención</a:t>
                      </a:r>
                      <a:r>
                        <a:rPr lang="es-MX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MX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su pareja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Tiene 5 meses</a:t>
                      </a:r>
                      <a:r>
                        <a:rPr lang="es-MX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embarazo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</a:tr>
              <a:tr h="353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  <a:latin typeface="+mj-lt"/>
                        </a:rPr>
                        <a:t>3</a:t>
                      </a:r>
                      <a:endParaRPr lang="es-MX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dirty="0" smtClean="0">
                          <a:latin typeface="+mj-lt"/>
                        </a:rPr>
                        <a:t>Amalia Alejandra Villanueva Ruiz, 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dirty="0" smtClean="0">
                          <a:latin typeface="+mj-lt"/>
                        </a:rPr>
                        <a:t>1730846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dirty="0" smtClean="0">
                          <a:latin typeface="+mj-lt"/>
                        </a:rPr>
                        <a:t>3° PROCALI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endParaRPr lang="es-MX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8.1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Ninguna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si misma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lang="es-MX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originaria de Chiapas y vino a </a:t>
                      </a:r>
                      <a:r>
                        <a:rPr lang="es-MX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Ixmiquilpan</a:t>
                      </a:r>
                      <a:r>
                        <a:rPr lang="es-MX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para estudiar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</a:tr>
              <a:tr h="353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  <a:latin typeface="+mj-lt"/>
                        </a:rPr>
                        <a:t>4</a:t>
                      </a:r>
                      <a:endParaRPr lang="es-MX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dirty="0" smtClean="0">
                          <a:latin typeface="+mj-lt"/>
                        </a:rPr>
                        <a:t>Esteban Uriel Rodríguez González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dirty="0" smtClean="0">
                          <a:latin typeface="+mj-lt"/>
                        </a:rPr>
                        <a:t>1630881 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dirty="0" smtClean="0">
                          <a:latin typeface="+mj-lt"/>
                        </a:rPr>
                        <a:t>3° </a:t>
                      </a:r>
                      <a:r>
                        <a:rPr lang="es-MX" sz="1400" dirty="0" err="1" smtClean="0">
                          <a:latin typeface="+mj-lt"/>
                        </a:rPr>
                        <a:t>Mecatrónica</a:t>
                      </a:r>
                      <a:endParaRPr lang="es-MX" sz="1400" dirty="0" smtClean="0">
                        <a:latin typeface="+mj-lt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endParaRPr lang="es-MX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8.6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Ninguna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si mismo y de sus padres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había dado de baja por eso no</a:t>
                      </a:r>
                      <a:r>
                        <a:rPr lang="es-MX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pudo tramitar manutención y tiene un hijo de 2 meses 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</a:tr>
              <a:tr h="530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  <a:latin typeface="+mj-lt"/>
                        </a:rPr>
                        <a:t>5</a:t>
                      </a:r>
                      <a:endParaRPr lang="es-MX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baseline="0" dirty="0" smtClean="0">
                          <a:latin typeface="+mj-lt"/>
                        </a:rPr>
                        <a:t>Javier Simón Cruz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baseline="0" dirty="0" smtClean="0">
                          <a:latin typeface="+mj-lt"/>
                        </a:rPr>
                        <a:t>1730460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baseline="0" dirty="0" smtClean="0">
                          <a:latin typeface="+mj-lt"/>
                        </a:rPr>
                        <a:t>3° </a:t>
                      </a:r>
                      <a:r>
                        <a:rPr lang="es-MX" sz="1400" baseline="0" dirty="0" err="1" smtClean="0">
                          <a:latin typeface="+mj-lt"/>
                        </a:rPr>
                        <a:t>Mecatrónica</a:t>
                      </a:r>
                      <a:endParaRPr lang="es-MX" sz="1400" dirty="0" smtClean="0">
                        <a:latin typeface="+mj-lt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endParaRPr lang="es-MX" sz="14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9.1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Manutención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MX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si mismo y de su esposa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Dejo de</a:t>
                      </a:r>
                      <a:r>
                        <a:rPr lang="es-MX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estudiar por varios años y trabaja para solventar sus estudios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</a:tr>
              <a:tr h="470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  <a:latin typeface="+mj-lt"/>
                        </a:rPr>
                        <a:t>6</a:t>
                      </a:r>
                      <a:endParaRPr lang="es-MX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baseline="0" dirty="0" smtClean="0">
                          <a:latin typeface="+mj-lt"/>
                        </a:rPr>
                        <a:t>Sandra Muñoz </a:t>
                      </a:r>
                      <a:r>
                        <a:rPr lang="es-MX" sz="1400" baseline="0" dirty="0" err="1" smtClean="0">
                          <a:latin typeface="+mj-lt"/>
                        </a:rPr>
                        <a:t>Najera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baseline="0" dirty="0" smtClean="0">
                          <a:latin typeface="+mj-lt"/>
                        </a:rPr>
                        <a:t>1730654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baseline="0" dirty="0" smtClean="0">
                          <a:latin typeface="+mj-lt"/>
                        </a:rPr>
                        <a:t>3° Turismo</a:t>
                      </a:r>
                      <a:endParaRPr lang="es-MX" sz="1400" dirty="0" smtClean="0">
                        <a:latin typeface="+mj-lt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8.9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Manutención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MX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si mismo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74645" algn="l"/>
                        </a:tabLst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Depende de si</a:t>
                      </a:r>
                      <a:r>
                        <a:rPr lang="es-MX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misma, vive sola y trabaja para mantener sus estudios</a:t>
                      </a:r>
                      <a:endParaRPr lang="es-MX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3932" y="1628800"/>
            <a:ext cx="9601200" cy="1143000"/>
          </a:xfrm>
        </p:spPr>
        <p:txBody>
          <a:bodyPr rtlCol="0"/>
          <a:lstStyle/>
          <a:p>
            <a:pPr rtl="0"/>
            <a:r>
              <a:rPr lang="es-ES" dirty="0" smtClean="0"/>
              <a:t>Asuntos generales…</a:t>
            </a:r>
            <a:endParaRPr lang="es-ES" dirty="0"/>
          </a:p>
        </p:txBody>
      </p:sp>
      <p:pic>
        <p:nvPicPr>
          <p:cNvPr id="3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123690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62430" y="1892830"/>
            <a:ext cx="4416491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0125" y="231399"/>
            <a:ext cx="10814991" cy="2438400"/>
          </a:xfrm>
        </p:spPr>
        <p:txBody>
          <a:bodyPr rtlCol="0">
            <a:normAutofit/>
          </a:bodyPr>
          <a:lstStyle/>
          <a:p>
            <a:pPr rtl="0"/>
            <a:r>
              <a:rPr lang="es-ES" sz="5400" dirty="0" smtClean="0"/>
              <a:t>Gracias por su participación!!!</a:t>
            </a:r>
            <a:endParaRPr lang="es-ES" sz="5400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148" y="3212976"/>
            <a:ext cx="4800599" cy="3200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pic>
        <p:nvPicPr>
          <p:cNvPr id="5" name="Imagen 1" descr="LogoUTV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123690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10201199" cy="1143000"/>
          </a:xfrm>
        </p:spPr>
        <p:txBody>
          <a:bodyPr rtlCol="0"/>
          <a:lstStyle/>
          <a:p>
            <a:pPr marL="228600" lvl="0"/>
            <a:r>
              <a:rPr lang="es-MX" b="1" dirty="0" smtClean="0">
                <a:solidFill>
                  <a:srgbClr val="002060"/>
                </a:solidFill>
              </a:rPr>
              <a:t>2.- Informe </a:t>
            </a:r>
            <a:r>
              <a:rPr lang="es-MX" b="1" dirty="0">
                <a:solidFill>
                  <a:srgbClr val="002060"/>
                </a:solidFill>
              </a:rPr>
              <a:t>del cuatrimestre enero abril 2018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316578"/>
              </p:ext>
            </p:extLst>
          </p:nvPr>
        </p:nvGraphicFramePr>
        <p:xfrm>
          <a:off x="1485900" y="1772816"/>
          <a:ext cx="9601200" cy="515569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223791"/>
                <a:gridCol w="3223791"/>
                <a:gridCol w="3153618"/>
              </a:tblGrid>
              <a:tr h="18157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2060"/>
                          </a:solidFill>
                          <a:effectLst/>
                        </a:rPr>
                        <a:t>Tipo de Beca</a:t>
                      </a:r>
                      <a:endParaRPr lang="es-MX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Enero  - Abril 2018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157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Estudiantes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Total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/>
                </a:tc>
              </a:tr>
              <a:tr h="1815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Académicas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374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$89,760.00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/>
                </a:tc>
              </a:tr>
              <a:tr h="1431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Alimenticia 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30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$64,171.20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/>
                </a:tc>
              </a:tr>
              <a:tr h="1431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Equidad 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60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$91,300.00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/>
                </a:tc>
              </a:tr>
              <a:tr h="1431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Estadía 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$18,000.00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/>
                </a:tc>
              </a:tr>
              <a:tr h="1431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Manutención* 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991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2060"/>
                          </a:solidFill>
                          <a:effectLst/>
                        </a:rPr>
                        <a:t>$3,584,280.00</a:t>
                      </a:r>
                      <a:endParaRPr lang="es-MX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/>
                </a:tc>
              </a:tr>
              <a:tr h="1431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Jefas de Familia 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$48,000.00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/>
                </a:tc>
              </a:tr>
              <a:tr h="1729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Prospera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222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$843,600.00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b"/>
                </a:tc>
              </a:tr>
              <a:tr h="1729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Manutención prospera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149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$594,015.32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b"/>
                </a:tc>
              </a:tr>
              <a:tr h="1729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Telmex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$4,000.00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b"/>
                </a:tc>
              </a:tr>
              <a:tr h="1729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Titulación 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268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$1,072,000.00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b"/>
                </a:tc>
              </a:tr>
              <a:tr h="2863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CDI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43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$172,000.00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b"/>
                </a:tc>
              </a:tr>
              <a:tr h="1431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Total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2,150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$6,581,126.52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/>
                </a:tc>
              </a:tr>
              <a:tr h="4236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rgbClr val="002060"/>
                          </a:solidFill>
                          <a:effectLst/>
                        </a:rPr>
                        <a:t>Porcentaje de beneficiarios</a:t>
                      </a:r>
                      <a:endParaRPr lang="es-MX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2060"/>
                          </a:solidFill>
                          <a:effectLst/>
                        </a:rPr>
                        <a:t>95%</a:t>
                      </a:r>
                      <a:endParaRPr lang="es-MX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50" marR="403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42084" y="332656"/>
            <a:ext cx="9601200" cy="1143000"/>
          </a:xfrm>
        </p:spPr>
        <p:txBody>
          <a:bodyPr rtlCol="0"/>
          <a:lstStyle/>
          <a:p>
            <a:pPr rtl="0"/>
            <a:r>
              <a:rPr lang="es-ES" dirty="0" smtClean="0"/>
              <a:t>3.- Informe actual de Becas</a:t>
            </a:r>
            <a:endParaRPr lang="es-ES" dirty="0"/>
          </a:p>
        </p:txBody>
      </p:sp>
      <p:pic>
        <p:nvPicPr>
          <p:cNvPr id="7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123690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334828"/>
              </p:ext>
            </p:extLst>
          </p:nvPr>
        </p:nvGraphicFramePr>
        <p:xfrm>
          <a:off x="1485900" y="1957955"/>
          <a:ext cx="6023830" cy="2790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1180"/>
                <a:gridCol w="317265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 dirty="0" smtClean="0">
                          <a:effectLst/>
                        </a:rPr>
                        <a:t>Becas Internas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 dirty="0" smtClean="0">
                          <a:effectLst/>
                        </a:rPr>
                        <a:t>Junio 2018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/>
                </a:tc>
              </a:tr>
              <a:tr h="534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 dirty="0">
                          <a:effectLst/>
                        </a:rPr>
                        <a:t>Alimenticia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/>
                </a:tc>
              </a:tr>
              <a:tr h="534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>
                          <a:effectLst/>
                        </a:rPr>
                        <a:t>Equidad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/>
                </a:tc>
              </a:tr>
              <a:tr h="440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>
                          <a:effectLst/>
                        </a:rPr>
                        <a:t>Estadía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/>
                </a:tc>
              </a:tr>
              <a:tr h="440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>
                          <a:effectLst/>
                        </a:rPr>
                        <a:t>Manutención 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/>
                </a:tc>
              </a:tr>
              <a:tr h="440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>
                          <a:effectLst/>
                        </a:rPr>
                        <a:t>Total</a:t>
                      </a:r>
                      <a:endParaRPr lang="es-MX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40" marR="40640" marT="9525" marB="0"/>
                </a:tc>
              </a:tr>
            </a:tbl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4078188" y="5157192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solidFill>
                  <a:srgbClr val="FF0000"/>
                </a:solidFill>
              </a:rPr>
              <a:t>Lugares por asignar: 62</a:t>
            </a:r>
          </a:p>
          <a:p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92" y="2286000"/>
            <a:ext cx="3091272" cy="2060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2" y="836712"/>
            <a:ext cx="7676139" cy="5219701"/>
          </a:xfr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85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583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Marcador de contenid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243021"/>
              </p:ext>
            </p:extLst>
          </p:nvPr>
        </p:nvGraphicFramePr>
        <p:xfrm>
          <a:off x="1437938" y="1916832"/>
          <a:ext cx="9839459" cy="52171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50017"/>
                <a:gridCol w="72894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Estudiante</a:t>
                      </a:r>
                      <a:endParaRPr lang="es-MX" dirty="0"/>
                    </a:p>
                  </a:txBody>
                  <a:tcPr>
                    <a:solidFill>
                      <a:srgbClr val="A052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Característica</a:t>
                      </a:r>
                      <a:endParaRPr lang="es-MX" dirty="0"/>
                    </a:p>
                  </a:txBody>
                  <a:tcPr>
                    <a:solidFill>
                      <a:srgbClr val="A0526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1.-  Brandon</a:t>
                      </a:r>
                      <a:r>
                        <a:rPr lang="es-MX" baseline="0" dirty="0" smtClean="0"/>
                        <a:t> Nicolás Calva Zamora, 17302083, 3° TIC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100" baseline="0" dirty="0" smtClean="0"/>
                        <a:t>Sus padres le retiraron el apoyo por situaciones familiares y el estudiante estaba en proceso de solicitar su baja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100" baseline="0" dirty="0" smtClean="0"/>
                        <a:t>El estudiante menciona que esta trabajando los fines de semana en una panadería, ganando $900.00 mensuales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100" baseline="0" dirty="0" smtClean="0"/>
                        <a:t>Menciona que aproximadamente gasta $2,000.00 en transporte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100" baseline="0" dirty="0" smtClean="0"/>
                        <a:t>Viaja diario a Actopan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100" baseline="0" dirty="0" smtClean="0"/>
                        <a:t>No tenia ningún tipo de Beca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100" baseline="0" dirty="0" smtClean="0"/>
                        <a:t>Promedio de 8.57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100" baseline="0" dirty="0" smtClean="0"/>
                        <a:t>Tiene actualmente dos materias en primera oportunidad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100" baseline="0" dirty="0" smtClean="0"/>
                        <a:t>Canalizado por la Mtra. Adriana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4.- Presentación y en su caso aprobación de casos extraordinarios </a:t>
            </a:r>
            <a:endParaRPr lang="es-MX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15802" t="21351" r="76955" b="58845"/>
          <a:stretch/>
        </p:blipFill>
        <p:spPr>
          <a:xfrm>
            <a:off x="2133972" y="3573016"/>
            <a:ext cx="792088" cy="121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LogoUT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583"/>
            <a:ext cx="1437938" cy="94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Marcador de contenid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336124"/>
              </p:ext>
            </p:extLst>
          </p:nvPr>
        </p:nvGraphicFramePr>
        <p:xfrm>
          <a:off x="1437938" y="1916832"/>
          <a:ext cx="9839459" cy="54000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50017"/>
                <a:gridCol w="72894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Estudiante</a:t>
                      </a:r>
                      <a:endParaRPr lang="es-MX" dirty="0"/>
                    </a:p>
                  </a:txBody>
                  <a:tcPr>
                    <a:solidFill>
                      <a:srgbClr val="A052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Característica</a:t>
                      </a:r>
                      <a:endParaRPr lang="es-MX" dirty="0"/>
                    </a:p>
                  </a:txBody>
                  <a:tcPr>
                    <a:solidFill>
                      <a:srgbClr val="A0526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2.-  Ciro Alberto Acevedo Montes</a:t>
                      </a:r>
                      <a:r>
                        <a:rPr lang="es-MX" baseline="0" dirty="0" smtClean="0"/>
                        <a:t>, 1630114, 9° Turismo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900" baseline="0" dirty="0" smtClean="0"/>
                        <a:t>El alumno dependía económicamente de sus tíos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900" baseline="0" dirty="0" smtClean="0"/>
                        <a:t>Se le apoyo a través del comité de becas hace aproximadamente un año durante 5° y 6° cuatrimestre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900" baseline="0" dirty="0" smtClean="0"/>
                        <a:t>Actualmente el alumno menciona que por situaciones personales sus tíos ya no le apoyaran y dependerá de si mismo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900" baseline="0" dirty="0" smtClean="0"/>
                        <a:t>Menciona que trabaja esporádicamente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900" baseline="0" dirty="0" smtClean="0"/>
                        <a:t>Ante la solicitud de darse de baja lo canaliza la Mtra. Angélica Daniel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 padre nunca lo ha apoyado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 madre murió hace 9 años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Tiene de promedio 8.86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 alumno regular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Tiene beca manutención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Tiene diabetes y el seguro no le cubre todo el medicamento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4.- Presentación y en su caso aprobación de casos extraordinarios 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5687" t="20469" r="77118" b="59419"/>
          <a:stretch/>
        </p:blipFill>
        <p:spPr>
          <a:xfrm>
            <a:off x="2061964" y="3501008"/>
            <a:ext cx="936104" cy="14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0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LogoUTV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3" y="183206"/>
            <a:ext cx="1125860" cy="7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Marcador de contenid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632570"/>
              </p:ext>
            </p:extLst>
          </p:nvPr>
        </p:nvGraphicFramePr>
        <p:xfrm>
          <a:off x="1437938" y="1916832"/>
          <a:ext cx="9839459" cy="64973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50017"/>
                <a:gridCol w="72894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Estudiante</a:t>
                      </a:r>
                      <a:endParaRPr lang="es-MX" dirty="0"/>
                    </a:p>
                  </a:txBody>
                  <a:tcPr>
                    <a:solidFill>
                      <a:srgbClr val="A052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Característica</a:t>
                      </a:r>
                      <a:endParaRPr lang="es-MX" dirty="0"/>
                    </a:p>
                  </a:txBody>
                  <a:tcPr>
                    <a:solidFill>
                      <a:srgbClr val="A0526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3.-  Alan Giovanni Ortega Álvarez</a:t>
                      </a:r>
                      <a:r>
                        <a:rPr lang="es-MX" baseline="0" dirty="0" smtClean="0"/>
                        <a:t>, 1731037, 3° PROCALI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100" baseline="0" dirty="0" smtClean="0"/>
                        <a:t>El alumno depende económicamente de sí mismo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100" baseline="0" dirty="0" smtClean="0"/>
                        <a:t>Sus padres no lo apoyan económicamente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100" baseline="0" dirty="0" smtClean="0"/>
                        <a:t>Trabaja en una farmacia los fines de semana y entre semana con un tío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100" baseline="0" dirty="0" smtClean="0"/>
                        <a:t>Renta en </a:t>
                      </a:r>
                      <a:r>
                        <a:rPr lang="es-MX" sz="2100" baseline="0" dirty="0" err="1" smtClean="0"/>
                        <a:t>Alfajayucan</a:t>
                      </a:r>
                      <a:r>
                        <a:rPr lang="es-MX" sz="2100" baseline="0" dirty="0" smtClean="0"/>
                        <a:t> para trabajar en la farmacia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100" baseline="0" dirty="0" smtClean="0"/>
                        <a:t>Vive en Mixquiahuala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100" baseline="0" dirty="0" smtClean="0"/>
                        <a:t>Aproximadamente gasta en trasporte $1,000.00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100" baseline="0" dirty="0" smtClean="0"/>
                        <a:t>Tiene diabetes y en ocasiones tiene que comprar el tratamiento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100" baseline="0" dirty="0" smtClean="0"/>
                        <a:t>Tiene promedio de 9.0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100" baseline="0" dirty="0" smtClean="0"/>
                        <a:t>Es alumno regular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100" baseline="0" dirty="0" smtClean="0"/>
                        <a:t>No tenia ninguna beca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2100" baseline="0" dirty="0" smtClean="0"/>
                        <a:t>Acude por interés personal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4.- Presentación y en su caso aprobación de casos extraordinarios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6050" t="21656" r="76202" b="59627"/>
          <a:stretch/>
        </p:blipFill>
        <p:spPr>
          <a:xfrm>
            <a:off x="2133972" y="3356992"/>
            <a:ext cx="1008112" cy="136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LogoUTV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3" y="183206"/>
            <a:ext cx="1125860" cy="7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Marcador de contenid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446402"/>
              </p:ext>
            </p:extLst>
          </p:nvPr>
        </p:nvGraphicFramePr>
        <p:xfrm>
          <a:off x="1437938" y="1916832"/>
          <a:ext cx="9839459" cy="6680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50017"/>
                <a:gridCol w="72894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Estudiante</a:t>
                      </a:r>
                      <a:endParaRPr lang="es-MX" dirty="0"/>
                    </a:p>
                  </a:txBody>
                  <a:tcPr>
                    <a:solidFill>
                      <a:srgbClr val="A052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Característica</a:t>
                      </a:r>
                      <a:endParaRPr lang="es-MX" dirty="0"/>
                    </a:p>
                  </a:txBody>
                  <a:tcPr>
                    <a:solidFill>
                      <a:srgbClr val="A0526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4.-  </a:t>
                      </a:r>
                      <a:r>
                        <a:rPr lang="es-MX" dirty="0" err="1" smtClean="0"/>
                        <a:t>Jose</a:t>
                      </a:r>
                      <a:r>
                        <a:rPr lang="es-MX" dirty="0" smtClean="0"/>
                        <a:t> Alexis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Depsa</a:t>
                      </a:r>
                      <a:r>
                        <a:rPr lang="es-MX" baseline="0" dirty="0" smtClean="0"/>
                        <a:t> Barrera, 1530782, 9° </a:t>
                      </a:r>
                      <a:r>
                        <a:rPr lang="es-MX" baseline="0" dirty="0" err="1" smtClean="0"/>
                        <a:t>Mecatrónica</a:t>
                      </a:r>
                      <a:endParaRPr lang="es-MX" baseline="0" dirty="0" smtClean="0"/>
                    </a:p>
                    <a:p>
                      <a:endParaRPr lang="es-MX" baseline="0" dirty="0" smtClean="0"/>
                    </a:p>
                    <a:p>
                      <a:endParaRPr lang="es-MX" baseline="0" dirty="0" smtClean="0"/>
                    </a:p>
                    <a:p>
                      <a:endParaRPr lang="es-MX" baseline="0" dirty="0" smtClean="0"/>
                    </a:p>
                    <a:p>
                      <a:endParaRPr lang="es-MX" baseline="0" dirty="0" smtClean="0"/>
                    </a:p>
                    <a:p>
                      <a:endParaRPr lang="es-MX" baseline="0" dirty="0" smtClean="0"/>
                    </a:p>
                    <a:p>
                      <a:r>
                        <a:rPr lang="es-MX" baseline="0" dirty="0" smtClean="0"/>
                        <a:t>5.- </a:t>
                      </a:r>
                      <a:r>
                        <a:rPr lang="es-MX" baseline="0" dirty="0" err="1" smtClean="0"/>
                        <a:t>Miamin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Donghu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Tellez</a:t>
                      </a:r>
                      <a:r>
                        <a:rPr lang="es-MX" baseline="0" dirty="0" smtClean="0"/>
                        <a:t>, 1530444, 9° </a:t>
                      </a:r>
                      <a:r>
                        <a:rPr lang="es-MX" baseline="0" dirty="0" err="1" smtClean="0"/>
                        <a:t>Mecatronica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900" baseline="0" dirty="0" smtClean="0"/>
                        <a:t>Los estudiantes son pareja y dependen económicamente de Alexis, trabaja como obrero y tiene un ingreso mensual de $1,200.00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900" baseline="0" dirty="0" smtClean="0"/>
                        <a:t>Tienen una hija de 6 meses aproximadamente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900" baseline="0" dirty="0" smtClean="0"/>
                        <a:t>En ocasiones le apoyan sus padres con los gastos de su hija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900" baseline="0" dirty="0" smtClean="0"/>
                        <a:t>No tienen ningún tipo de beca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900" baseline="0" dirty="0" smtClean="0"/>
                        <a:t>Viven en Nicolás Flores y rentan en </a:t>
                      </a:r>
                      <a:r>
                        <a:rPr lang="es-MX" sz="1900" baseline="0" dirty="0" err="1" smtClean="0"/>
                        <a:t>Ixmiquilpan</a:t>
                      </a:r>
                      <a:r>
                        <a:rPr lang="es-MX" sz="1900" baseline="0" dirty="0" smtClean="0"/>
                        <a:t>, pagan aproximadamente $700.00 de renta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900" baseline="0" dirty="0" smtClean="0"/>
                        <a:t>Alexis es quien pensaba darse de baja para que </a:t>
                      </a:r>
                      <a:r>
                        <a:rPr lang="es-MX" sz="1900" baseline="0" dirty="0" err="1" smtClean="0"/>
                        <a:t>Miamin</a:t>
                      </a:r>
                      <a:r>
                        <a:rPr lang="es-MX" sz="1900" baseline="0" dirty="0" smtClean="0"/>
                        <a:t> siguiera estudiando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900" baseline="0" dirty="0" smtClean="0"/>
                        <a:t>Alexis 8.6, actualmente tiene dos materias en primera oportunidad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900" baseline="0" dirty="0" err="1" smtClean="0"/>
                        <a:t>Miamin</a:t>
                      </a:r>
                      <a:r>
                        <a:rPr lang="es-MX" sz="1900" baseline="0" dirty="0" smtClean="0"/>
                        <a:t>, actualmente tiene tres materias en primera oportunidad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900" baseline="0" dirty="0" smtClean="0"/>
                        <a:t>Fueron canalizados por el Mtro. Marcos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21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4.- Presentación y en su caso aprobación de casos extraordinarios 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5687" t="21454" r="77118" b="59903"/>
          <a:stretch/>
        </p:blipFill>
        <p:spPr>
          <a:xfrm>
            <a:off x="2241984" y="3212976"/>
            <a:ext cx="720080" cy="10490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16050" t="21730" r="76756" b="60269"/>
          <a:stretch/>
        </p:blipFill>
        <p:spPr>
          <a:xfrm>
            <a:off x="2283656" y="5464438"/>
            <a:ext cx="691778" cy="97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dad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95_TF02801109_TF02801109.potx" id="{9FBDB577-EDB5-47D0-B7BE-9604726EA1D8}" vid="{FD95FE31-2317-4F86-A249-17807466737E}"/>
    </a:ext>
  </a:extLst>
</a:theme>
</file>

<file path=ppt/theme/theme2.xml><?xml version="1.0" encoding="utf-8"?>
<a:theme xmlns:a="http://schemas.openxmlformats.org/drawingml/2006/main" name="Tema de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la serenidad de la naturaleza (pantalla panorámica)</Template>
  <TotalTime>335</TotalTime>
  <Words>1882</Words>
  <Application>Microsoft Office PowerPoint</Application>
  <PresentationFormat>Personalizado</PresentationFormat>
  <Paragraphs>435</Paragraphs>
  <Slides>23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Euphemia</vt:lpstr>
      <vt:lpstr>Times New Roman</vt:lpstr>
      <vt:lpstr>Serenidad 16x9</vt:lpstr>
      <vt:lpstr>Comité de Becas Junio 2018</vt:lpstr>
      <vt:lpstr>Universidad Tecnológica del Valle del Mezquital Reunión del Comité de Becas </vt:lpstr>
      <vt:lpstr>2.- Informe del cuatrimestre enero abril 2018</vt:lpstr>
      <vt:lpstr>3.- Informe actual de Becas</vt:lpstr>
      <vt:lpstr>Presentación de PowerPoint</vt:lpstr>
      <vt:lpstr>4.- Presentación y en su caso aprobación de casos extraordinarios </vt:lpstr>
      <vt:lpstr>4.- Presentación y en su caso aprobación de casos extraordinarios </vt:lpstr>
      <vt:lpstr>4.- Presentación y en su caso aprobación de casos extraordinarios </vt:lpstr>
      <vt:lpstr>4.- Presentación y en su caso aprobación de casos extraordinarios </vt:lpstr>
      <vt:lpstr>4.- Presentación y en su caso aprobación de casos extraordinarios </vt:lpstr>
      <vt:lpstr>4.- Presentación y en su caso aprobación de casos extraordinarios </vt:lpstr>
      <vt:lpstr>4.- Presentación y en su caso aprobación de casos extraordinarios </vt:lpstr>
      <vt:lpstr>4.- Presentación y en su caso aprobación de casos extraordinarios </vt:lpstr>
      <vt:lpstr>Presentación de PowerPoint</vt:lpstr>
      <vt:lpstr>4.- Presentación y en su caso aprobación de casos extraordinarios </vt:lpstr>
      <vt:lpstr>4.- Presentación y en su caso aprobación de casos extraordinarios </vt:lpstr>
      <vt:lpstr>4.- Presentación y en su caso aprobación de casos extraordinarios </vt:lpstr>
      <vt:lpstr>4.- Presentación y en su caso aprobación de casos extraordinarios </vt:lpstr>
      <vt:lpstr>4.- Presentación y en su caso aprobación de casos extraordinarios </vt:lpstr>
      <vt:lpstr>4.- Presentación y en su caso aprobación de casos extraordinarios </vt:lpstr>
      <vt:lpstr>Cuadro comparativo de casos extraordinarios</vt:lpstr>
      <vt:lpstr>Asuntos generales…</vt:lpstr>
      <vt:lpstr>Gracias por su participación!!!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de Becas Junio 2018</dc:title>
  <dc:creator>MELISSA ACEVEDO JAGUEY</dc:creator>
  <cp:lastModifiedBy>MELISSA ACEVEDO JAGUEY</cp:lastModifiedBy>
  <cp:revision>86</cp:revision>
  <dcterms:created xsi:type="dcterms:W3CDTF">2018-06-19T16:51:16Z</dcterms:created>
  <dcterms:modified xsi:type="dcterms:W3CDTF">2018-06-27T21:45:03Z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